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24"/>
  </p:notesMasterIdLst>
  <p:sldIdLst>
    <p:sldId id="256" r:id="rId8"/>
    <p:sldId id="271" r:id="rId9"/>
    <p:sldId id="336" r:id="rId10"/>
    <p:sldId id="345" r:id="rId11"/>
    <p:sldId id="346" r:id="rId12"/>
    <p:sldId id="347" r:id="rId13"/>
    <p:sldId id="348" r:id="rId14"/>
    <p:sldId id="349" r:id="rId15"/>
    <p:sldId id="350" r:id="rId16"/>
    <p:sldId id="354" r:id="rId17"/>
    <p:sldId id="351" r:id="rId18"/>
    <p:sldId id="355" r:id="rId19"/>
    <p:sldId id="356" r:id="rId20"/>
    <p:sldId id="352" r:id="rId21"/>
    <p:sldId id="353" r:id="rId22"/>
    <p:sldId id="305" r:id="rId23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256"/>
            <p14:sldId id="271"/>
            <p14:sldId id="336"/>
            <p14:sldId id="345"/>
            <p14:sldId id="346"/>
            <p14:sldId id="347"/>
            <p14:sldId id="348"/>
            <p14:sldId id="349"/>
            <p14:sldId id="350"/>
            <p14:sldId id="354"/>
            <p14:sldId id="351"/>
            <p14:sldId id="355"/>
            <p14:sldId id="356"/>
            <p14:sldId id="352"/>
            <p14:sldId id="353"/>
            <p14:sldId id="305"/>
          </p14:sldIdLst>
        </p14:section>
        <p14:section name="Your Turn" id="{C5A8A8A5-4C27-48C9-97A4-31B17122EAFA}">
          <p14:sldIdLst/>
        </p14:section>
      </p14:sectionLst>
    </p:ex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0000"/>
    <a:srgbClr val="B91121"/>
    <a:srgbClr val="FAFAFA"/>
    <a:srgbClr val="F7F7F7"/>
    <a:srgbClr val="EEF6F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86" autoAdjust="0"/>
    <p:restoredTop sz="95628" autoAdjust="0"/>
  </p:normalViewPr>
  <p:slideViewPr>
    <p:cSldViewPr>
      <p:cViewPr varScale="1">
        <p:scale>
          <a:sx n="110" d="100"/>
          <a:sy n="110" d="100"/>
        </p:scale>
        <p:origin x="-78" y="-54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37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6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Using HTML5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and CSS3</a:t>
            </a: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www.w3.org/People/Raggett/book4/ch02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HTML Standards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00151"/>
            <a:ext cx="4419600" cy="259079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History of HTML</a:t>
            </a:r>
          </a:p>
          <a:p>
            <a:pPr>
              <a:buFont typeface="Arial" charset="0"/>
              <a:buChar char="•"/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&lt;</a:t>
            </a:r>
            <a:r>
              <a:rPr lang="en-US" b="1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doctype</a:t>
            </a:r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&gt;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/>
              <a:t>Element</a:t>
            </a:r>
          </a:p>
          <a:p>
            <a:pPr>
              <a:buFont typeface="Arial" charset="0"/>
              <a:buChar char="•"/>
            </a:pPr>
            <a:r>
              <a:rPr lang="en-US" dirty="0"/>
              <a:t>W3C Validator</a:t>
            </a:r>
          </a:p>
          <a:p>
            <a:pPr>
              <a:buFont typeface="Arial" charset="0"/>
              <a:buChar char="•"/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&lt;meta&gt; </a:t>
            </a:r>
            <a:r>
              <a:rPr lang="en-US" dirty="0"/>
              <a:t>Element</a:t>
            </a:r>
          </a:p>
        </p:txBody>
      </p:sp>
      <p:pic>
        <p:nvPicPr>
          <p:cNvPr id="2050" name="Picture 2" descr="C:\Users\ccantrell\Desktop\bigstock-Busy-stressful-woman-secretary-15328769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43655"/>
            <a:ext cx="4115310" cy="274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HTML5 DOCTYPE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819150"/>
            <a:ext cx="4934712" cy="65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3200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&lt;!</a:t>
            </a:r>
            <a:r>
              <a:rPr lang="en-US" sz="3200" dirty="0" err="1">
                <a:solidFill>
                  <a:srgbClr val="3F7F7F"/>
                </a:solidFill>
                <a:latin typeface="Consolas"/>
                <a:ea typeface="Calibri"/>
                <a:cs typeface="Times New Roman"/>
              </a:rPr>
              <a:t>doctype</a:t>
            </a:r>
            <a:r>
              <a:rPr lang="en-US" sz="32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3200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html&gt;</a:t>
            </a:r>
            <a:endParaRPr lang="en-US" sz="3200" dirty="0">
              <a:ea typeface="Calibri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87" y="1578058"/>
            <a:ext cx="4284462" cy="31272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578058"/>
            <a:ext cx="4284462" cy="31272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81000" y="1885950"/>
            <a:ext cx="1066800" cy="41407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00600" y="1864250"/>
            <a:ext cx="1066800" cy="41407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46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/>
              <a:t>W3C Validator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869473" y="728294"/>
            <a:ext cx="3269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https://validator.w3.org/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276350"/>
            <a:ext cx="4436752" cy="35373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9" name="Straight Arrow Connector 8"/>
          <p:cNvCxnSpPr>
            <a:cxnSpLocks/>
          </p:cNvCxnSpPr>
          <p:nvPr/>
        </p:nvCxnSpPr>
        <p:spPr>
          <a:xfrm flipH="1" flipV="1">
            <a:off x="5715000" y="2609850"/>
            <a:ext cx="2209800" cy="1143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</p:cNvCxnSpPr>
          <p:nvPr/>
        </p:nvCxnSpPr>
        <p:spPr>
          <a:xfrm flipH="1">
            <a:off x="5181600" y="2724150"/>
            <a:ext cx="2743200" cy="7620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>
          <a:xfrm flipH="1">
            <a:off x="4953000" y="2724150"/>
            <a:ext cx="2971800" cy="16764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98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43690"/>
            <a:ext cx="5350101" cy="44616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9" name="Straight Arrow Connector 8"/>
          <p:cNvCxnSpPr>
            <a:cxnSpLocks/>
          </p:cNvCxnSpPr>
          <p:nvPr/>
        </p:nvCxnSpPr>
        <p:spPr>
          <a:xfrm flipH="1">
            <a:off x="1341784" y="1083365"/>
            <a:ext cx="5440016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</p:cNvCxnSpPr>
          <p:nvPr/>
        </p:nvCxnSpPr>
        <p:spPr>
          <a:xfrm flipH="1">
            <a:off x="3657600" y="1083365"/>
            <a:ext cx="3124200" cy="249472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>
          <a:xfrm flipH="1">
            <a:off x="3048000" y="1083364"/>
            <a:ext cx="3733800" cy="72638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17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Uploaded File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742950"/>
            <a:ext cx="5117790" cy="3962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676401" y="2995530"/>
            <a:ext cx="1447800" cy="41407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1962150"/>
            <a:ext cx="5657143" cy="204761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0026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04800" y="742950"/>
            <a:ext cx="6781800" cy="4043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&lt;!</a:t>
            </a:r>
            <a:r>
              <a:rPr lang="en-US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doctype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html&gt;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html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head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title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The Rusty Ruler Supplies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title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meta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charset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"utf-8"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	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head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body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body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html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86400" y="3028950"/>
            <a:ext cx="29602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 smtClean="0">
                <a:solidFill>
                  <a:schemeClr val="accent1"/>
                </a:solidFill>
              </a:rPr>
              <a:t>windows-1252</a:t>
            </a:r>
          </a:p>
          <a:p>
            <a:pPr marL="285750" indent="-285750">
              <a:buFontTx/>
              <a:buChar char="-"/>
            </a:pPr>
            <a:r>
              <a:rPr lang="en-US" sz="2800" dirty="0" smtClean="0">
                <a:solidFill>
                  <a:schemeClr val="accent1"/>
                </a:solidFill>
              </a:rPr>
              <a:t>utf-8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chemeClr val="accent1"/>
                </a:solidFill>
              </a:rPr>
              <a:t>i</a:t>
            </a:r>
            <a:r>
              <a:rPr lang="en-US" sz="2800" dirty="0" smtClean="0">
                <a:solidFill>
                  <a:schemeClr val="accent1"/>
                </a:solidFill>
              </a:rPr>
              <a:t>so-8859-1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32780" y="1985020"/>
            <a:ext cx="3109823" cy="41407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21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ccantrell\Desktop\bigstock--13783034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391692"/>
            <a:ext cx="3886200" cy="355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95350"/>
            <a:ext cx="5562600" cy="38862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Always begin with a &lt;</a:t>
            </a:r>
            <a:r>
              <a:rPr lang="en-US" sz="2800" dirty="0" err="1" smtClean="0"/>
              <a:t>doctype</a:t>
            </a:r>
            <a:r>
              <a:rPr lang="en-US" sz="2800" dirty="0" smtClean="0"/>
              <a:t>&gt;</a:t>
            </a:r>
            <a:endParaRPr lang="en-US" sz="2800" dirty="0"/>
          </a:p>
          <a:p>
            <a:r>
              <a:rPr lang="en-US" sz="2800" dirty="0" smtClean="0"/>
              <a:t>Everything else goes inside &lt;html&gt; … &lt;/html&gt;</a:t>
            </a:r>
          </a:p>
          <a:p>
            <a:r>
              <a:rPr lang="en-US" sz="2800" dirty="0" smtClean="0"/>
              <a:t>Use &lt;head&gt; and &lt;body&gt;</a:t>
            </a:r>
          </a:p>
          <a:p>
            <a:r>
              <a:rPr lang="en-US" sz="2800" dirty="0" smtClean="0"/>
              <a:t>Include &lt;meta&gt; in the &lt;head&gt;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6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ccantrell\Desktop\bigstock--16569784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441691"/>
            <a:ext cx="2631056" cy="263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Tinkering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800" y="971550"/>
            <a:ext cx="5562600" cy="3124200"/>
          </a:xfrm>
        </p:spPr>
        <p:txBody>
          <a:bodyPr/>
          <a:lstStyle/>
          <a:p>
            <a:r>
              <a:rPr lang="en-US" dirty="0"/>
              <a:t>Pick a previous project from this class and run the HTML files through the W3C validator.</a:t>
            </a:r>
          </a:p>
          <a:p>
            <a:endParaRPr lang="en-US" dirty="0"/>
          </a:p>
          <a:p>
            <a:r>
              <a:rPr lang="en-US" dirty="0"/>
              <a:t>Add the correct &lt;</a:t>
            </a:r>
            <a:r>
              <a:rPr lang="en-US" dirty="0" err="1"/>
              <a:t>doctype</a:t>
            </a:r>
            <a:r>
              <a:rPr lang="en-US" dirty="0"/>
              <a:t>&gt; and &lt;meta&gt; tags.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See Also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85344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https://en.wikipedia.org/wiki/HTML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https://www.w3.org/People/Raggett/book4/ch02.html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571750"/>
            <a:ext cx="6629400" cy="196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29386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In the Book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8534400" cy="38100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901378"/>
            <a:ext cx="3155383" cy="36477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3522" y="1349697"/>
            <a:ext cx="37467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Chapter 6:</a:t>
            </a:r>
          </a:p>
          <a:p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   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Standards and All that Jazz</a:t>
            </a:r>
          </a:p>
        </p:txBody>
      </p:sp>
    </p:spTree>
    <p:extLst>
      <p:ext uri="{BB962C8B-B14F-4D97-AF65-F5344CB8AC3E}">
        <p14:creationId xmlns:p14="http://schemas.microsoft.com/office/powerpoint/2010/main" val="10249188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(Brief) History of 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098" name="Picture 2" descr="https://upload.wikimedia.org/wikipedia/commons/c/c8/Tim_Berners-Lee_April_200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819150"/>
            <a:ext cx="2590800" cy="357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24500" y="4467764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https://upload.wikimedia.org/wikipedia/commons/c/c8/Tim_Berners-Lee_April_2009.jpg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971550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1989</a:t>
            </a:r>
            <a:r>
              <a:rPr lang="en-US" dirty="0"/>
              <a:t>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Tim Berners-Lee wrote a memo proposing an internet-based hypertext system.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4234" y="2374776"/>
            <a:ext cx="2459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Father of HTML and the WWW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600" y="3568854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11 of his original 18 tags are still used in HTML today.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971800" y="2790274"/>
            <a:ext cx="259080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08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174386"/>
            <a:ext cx="5270184" cy="3743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5891" y="971550"/>
            <a:ext cx="4114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1995</a:t>
            </a:r>
            <a:r>
              <a:rPr lang="en-US" dirty="0"/>
              <a:t>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Browser Wars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Netscape and Microsoft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Added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custom features to attract users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Developers wrote separate pages for IE and Netscape</a:t>
            </a:r>
          </a:p>
        </p:txBody>
      </p:sp>
    </p:spTree>
    <p:extLst>
      <p:ext uri="{BB962C8B-B14F-4D97-AF65-F5344CB8AC3E}">
        <p14:creationId xmlns:p14="http://schemas.microsoft.com/office/powerpoint/2010/main" val="233810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5891" y="971550"/>
            <a:ext cx="3943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1998</a:t>
            </a:r>
            <a:r>
              <a:rPr lang="en-US" dirty="0"/>
              <a:t>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W3C Consortium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Created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ONE standard for everyone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Separate CSS (presentation) and HTML (structure)</a:t>
            </a:r>
          </a:p>
        </p:txBody>
      </p:sp>
      <p:pic>
        <p:nvPicPr>
          <p:cNvPr id="6146" name="Picture 2" descr="C:\Users\ccantrell\Desktop\bigstock-Conciliation-Two-groups-of-pe-1067351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962" y="2647950"/>
            <a:ext cx="4572000" cy="1993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447800"/>
            <a:ext cx="1533525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848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5891" y="971550"/>
            <a:ext cx="44009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2001</a:t>
            </a:r>
            <a:r>
              <a:rPr lang="en-US" dirty="0"/>
              <a:t>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XML is the new Shiny Object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HTML is “almost” XML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Move to make HTML more rigid … an XML dialect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Easier for the browsers to parse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Developers were used to the looseness of HTML (e.g. no closing &lt;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img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&gt; tag)</a:t>
            </a:r>
          </a:p>
        </p:txBody>
      </p:sp>
      <p:pic>
        <p:nvPicPr>
          <p:cNvPr id="7170" name="Picture 2" descr="http://www.roowifi.com/wp-content/uploads/2012/12/File-Adobe-Dreamweaver-XML-01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657350"/>
            <a:ext cx="31242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5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html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809750"/>
            <a:ext cx="4800599" cy="270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5891" y="971550"/>
            <a:ext cx="44009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2009</a:t>
            </a:r>
            <a:r>
              <a:rPr lang="en-US" dirty="0"/>
              <a:t>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LAST HTML Version Ever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HTML is a living standard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New features will be added but no new version number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Always backwards compatible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Lots of new features: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Video and Graphics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Support for blog-like elements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Structure elements to support a variety of devices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61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2414" y="1217676"/>
            <a:ext cx="8001000" cy="2746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&lt;!</a:t>
            </a:r>
            <a:r>
              <a:rPr lang="en-US" dirty="0">
                <a:solidFill>
                  <a:srgbClr val="3F7F7F"/>
                </a:solidFill>
                <a:latin typeface="Consolas"/>
                <a:ea typeface="Calibri"/>
                <a:cs typeface="Times New Roman"/>
              </a:rPr>
              <a:t>DOCTYPE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html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"-//W3C//DTD HTML 4.01//EN"</a:t>
            </a:r>
          </a:p>
          <a:p>
            <a:pPr>
              <a:lnSpc>
                <a:spcPct val="115000"/>
              </a:lnSpc>
            </a:pPr>
            <a:r>
              <a:rPr lang="en-US" dirty="0">
                <a:solidFill>
                  <a:srgbClr val="3F7F5F"/>
                </a:solidFill>
                <a:latin typeface="Consolas"/>
                <a:ea typeface="Calibri"/>
                <a:cs typeface="Times New Roman"/>
              </a:rPr>
              <a:t>    "http://www.w3.org/TR/html4/strict.dtd"</a:t>
            </a:r>
            <a:r>
              <a:rPr lang="en-US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en-US" sz="2400" dirty="0"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dirty="0">
                <a:latin typeface="Consolas"/>
                <a:ea typeface="Calibri"/>
                <a:cs typeface="Times New Roman"/>
              </a:rPr>
              <a:t> </a:t>
            </a:r>
          </a:p>
          <a:p>
            <a:pPr>
              <a:lnSpc>
                <a:spcPct val="115000"/>
              </a:lnSpc>
            </a:pPr>
            <a:endParaRPr lang="en-US" sz="2400" dirty="0"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&lt;!</a:t>
            </a:r>
            <a:r>
              <a:rPr lang="en-US" dirty="0">
                <a:solidFill>
                  <a:srgbClr val="3F7F7F"/>
                </a:solidFill>
                <a:latin typeface="Consolas"/>
                <a:ea typeface="Calibri"/>
                <a:cs typeface="Times New Roman"/>
              </a:rPr>
              <a:t>DOCTYPE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html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"-//W3C//DTD XHTML 1.1//EN"</a:t>
            </a:r>
          </a:p>
          <a:p>
            <a:pPr>
              <a:lnSpc>
                <a:spcPct val="115000"/>
              </a:lnSpc>
            </a:pPr>
            <a:r>
              <a:rPr lang="en-US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dirty="0">
                <a:solidFill>
                  <a:srgbClr val="3F7F5F"/>
                </a:solidFill>
                <a:latin typeface="Consolas"/>
                <a:ea typeface="Calibri"/>
                <a:cs typeface="Times New Roman"/>
              </a:rPr>
              <a:t>"http://www.w3.org/TR/xhtml11/DTD/xhtml11.dtd"</a:t>
            </a:r>
            <a:r>
              <a:rPr lang="en-US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en-US" sz="2400" dirty="0">
              <a:ea typeface="Calibri"/>
              <a:cs typeface="Times New Roman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7926" y="1065276"/>
            <a:ext cx="609600" cy="6096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49705" y="1883359"/>
            <a:ext cx="4916424" cy="41407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98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8612</TotalTime>
  <Words>368</Words>
  <Application>Microsoft Office PowerPoint</Application>
  <PresentationFormat>On-screen Show (16:9)</PresentationFormat>
  <Paragraphs>106</Paragraphs>
  <Slides>16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7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First Slide</vt:lpstr>
      <vt:lpstr>Additional Material</vt:lpstr>
      <vt:lpstr>Class</vt:lpstr>
      <vt:lpstr>Tinker</vt:lpstr>
      <vt:lpstr>Exercise</vt:lpstr>
      <vt:lpstr>Solution</vt:lpstr>
      <vt:lpstr>Quiz</vt:lpstr>
      <vt:lpstr>HTML Standards</vt:lpstr>
      <vt:lpstr>See Also</vt:lpstr>
      <vt:lpstr>In the Book</vt:lpstr>
      <vt:lpstr>(Brief) History of HTML</vt:lpstr>
      <vt:lpstr>HTML3</vt:lpstr>
      <vt:lpstr>HTML4</vt:lpstr>
      <vt:lpstr>XHTML</vt:lpstr>
      <vt:lpstr>HTML5</vt:lpstr>
      <vt:lpstr>DOCTYPE</vt:lpstr>
      <vt:lpstr>HTML5 DOCTYPE</vt:lpstr>
      <vt:lpstr>W3C Validator</vt:lpstr>
      <vt:lpstr>PowerPoint Presentation</vt:lpstr>
      <vt:lpstr>Uploaded File</vt:lpstr>
      <vt:lpstr>Meta Tag</vt:lpstr>
      <vt:lpstr>Remember</vt:lpstr>
      <vt:lpstr>Tinkering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 Cantrell</cp:lastModifiedBy>
  <cp:revision>293</cp:revision>
  <cp:lastPrinted>2015-07-06T21:44:19Z</cp:lastPrinted>
  <dcterms:created xsi:type="dcterms:W3CDTF">2015-07-04T21:12:26Z</dcterms:created>
  <dcterms:modified xsi:type="dcterms:W3CDTF">2017-05-16T19:23:15Z</dcterms:modified>
</cp:coreProperties>
</file>